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337" r:id="rId2"/>
    <p:sldId id="350" r:id="rId3"/>
    <p:sldId id="351" r:id="rId4"/>
    <p:sldId id="35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41" r:id="rId13"/>
  </p:sldIdLst>
  <p:sldSz cx="12192000" cy="6858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4DDDE1B-7C92-402C-BA77-BBBCB7E41B81}">
          <p14:sldIdLst>
            <p14:sldId id="337"/>
            <p14:sldId id="350"/>
            <p14:sldId id="351"/>
            <p14:sldId id="352"/>
            <p14:sldId id="343"/>
            <p14:sldId id="344"/>
            <p14:sldId id="345"/>
            <p14:sldId id="346"/>
            <p14:sldId id="347"/>
            <p14:sldId id="348"/>
            <p14:sldId id="349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9BDFF"/>
    <a:srgbClr val="0089E0"/>
    <a:srgbClr val="FF54FF"/>
    <a:srgbClr val="F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93896" autoAdjust="0"/>
  </p:normalViewPr>
  <p:slideViewPr>
    <p:cSldViewPr snapToGrid="0">
      <p:cViewPr>
        <p:scale>
          <a:sx n="92" d="100"/>
          <a:sy n="92" d="100"/>
        </p:scale>
        <p:origin x="408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BE9C-AAEB-46BF-9047-18B3831519BE}" type="datetimeFigureOut">
              <a:rPr lang="de-DE" smtClean="0"/>
              <a:t>04.06.2021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D79F-5F1C-4022-A95E-5F41D14F0F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28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D79F-5F1C-4022-A95E-5F41D14F0F1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84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1214118" y="774451"/>
            <a:ext cx="2171295" cy="22446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516887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4029" y="599281"/>
            <a:ext cx="5520000" cy="552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3733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1030" y="3951514"/>
            <a:ext cx="4016828" cy="7402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64013" y="4794480"/>
            <a:ext cx="1699200" cy="16992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4211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9008" y="-1"/>
            <a:ext cx="10456385" cy="5645695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600288" y="3459029"/>
            <a:ext cx="2732193" cy="27312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872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2" t="52913" r="38079" b="30629"/>
          <a:stretch/>
        </p:blipFill>
        <p:spPr>
          <a:xfrm>
            <a:off x="8051982" y="4185595"/>
            <a:ext cx="1646636" cy="1298604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60800" y="861391"/>
            <a:ext cx="6446168" cy="248454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267" b="1" baseline="0">
                <a:solidFill>
                  <a:schemeClr val="bg1"/>
                </a:solidFill>
              </a:defRPr>
            </a:lvl1pPr>
            <a:lvl2pPr>
              <a:defRPr sz="4533" b="1">
                <a:solidFill>
                  <a:schemeClr val="bg1"/>
                </a:solidFill>
              </a:defRPr>
            </a:lvl2pPr>
            <a:lvl3pPr>
              <a:defRPr sz="4533" b="1">
                <a:solidFill>
                  <a:schemeClr val="bg1"/>
                </a:solidFill>
              </a:defRPr>
            </a:lvl3pPr>
            <a:lvl4pPr>
              <a:defRPr sz="4533" b="1">
                <a:solidFill>
                  <a:schemeClr val="bg1"/>
                </a:solidFill>
              </a:defRPr>
            </a:lvl4pPr>
            <a:lvl5pPr>
              <a:defRPr sz="45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260805" y="3628802"/>
            <a:ext cx="5074295" cy="55679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E869493-CBF5-49FC-8C2C-F088FDB32793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B93D101E-C4C8-4D1C-9980-D58481A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CA44AE5-1555-430B-AC8D-536B885D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77824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0207FBC-8A4D-415F-97CA-F473902ED8C0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1F166C-D6EA-4AE5-AA75-C4A0A42482B9}"/>
              </a:ext>
            </a:extLst>
          </p:cNvPr>
          <p:cNvSpPr/>
          <p:nvPr userDrawn="1"/>
        </p:nvSpPr>
        <p:spPr>
          <a:xfrm>
            <a:off x="-647035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3876" y="1428746"/>
            <a:ext cx="5280000" cy="485925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6267" y="1428744"/>
            <a:ext cx="5280000" cy="48592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8FE8559-A6DA-4E2D-9F29-CEC7E7336203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0B33DA6C-313E-463A-858E-EEB57215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7E4240F2-61FE-46B8-9AD7-1DE8DB1E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1839810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EE18FCB-C085-4FB4-9389-043C1C55D5B4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633C1B-265E-408F-ABAD-76A5E08EC315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000" y="1426111"/>
            <a:ext cx="5280000" cy="286977"/>
          </a:xfrm>
        </p:spPr>
        <p:txBody>
          <a:bodyPr anchor="b"/>
          <a:lstStyle>
            <a:lvl1pPr marL="0" indent="0">
              <a:buNone/>
              <a:defRPr sz="1867" b="0" cap="all" baseline="0">
                <a:solidFill>
                  <a:schemeClr val="accent1"/>
                </a:solidFill>
              </a:defRPr>
            </a:lvl1pPr>
            <a:lvl2pPr marL="457185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3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" y="1816760"/>
            <a:ext cx="5280000" cy="447124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336267" y="1426111"/>
            <a:ext cx="5280000" cy="286977"/>
          </a:xfrm>
        </p:spPr>
        <p:txBody>
          <a:bodyPr anchor="b"/>
          <a:lstStyle>
            <a:lvl1pPr marL="0" indent="0">
              <a:buNone/>
              <a:defRPr sz="1867" b="0" cap="all" baseline="0">
                <a:solidFill>
                  <a:schemeClr val="accent1"/>
                </a:solidFill>
              </a:defRPr>
            </a:lvl1pPr>
            <a:lvl2pPr marL="457185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3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6336267" y="1816758"/>
            <a:ext cx="5280000" cy="447124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44797BA-FBDD-4FB7-9EF2-9F4F382E1018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692E96D1-272F-42FA-BCA1-FA40450E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5">
            <a:extLst>
              <a:ext uri="{FF2B5EF4-FFF2-40B4-BE49-F238E27FC236}">
                <a16:creationId xmlns:a16="http://schemas.microsoft.com/office/drawing/2014/main" id="{67275D55-420C-4ACE-8218-9A72D31B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114760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A541AA8-6F44-48FA-BC1E-C521A3EB3954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3C334A4-FE89-4729-A325-10833E489AEF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000" y="1428746"/>
            <a:ext cx="5568000" cy="485925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527583" y="1427255"/>
            <a:ext cx="5088683" cy="23871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6527584" y="3858372"/>
            <a:ext cx="5088683" cy="24224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1F1F4E7-B76E-4666-8DD3-DD240D8A550E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3BC3B66A-F698-4BF9-8E24-E1B2FB3C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31BC304A-6FE4-47EB-AF77-A1F84E47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173135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C892A1F-CD88-4E86-85E2-7592AA39B32A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96C3065-DF86-4B6A-A546-E09508219ABF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000" y="1428746"/>
            <a:ext cx="5569147" cy="485925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527584" y="1428746"/>
            <a:ext cx="5088683" cy="48592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C242516-CC7A-4BD3-B96F-1A3A3CFF2A22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2C6ADEA8-02F5-4545-B5F5-0C8C920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F6788E79-3F60-479F-B91D-1D7A1FB2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28130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FCA6A24-B868-45C9-95B5-3240E6017341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3F14FB5-ABBE-48E3-BA73-CB9BB4443A81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470501"/>
            <a:ext cx="4320000" cy="25630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4320005" y="1470501"/>
            <a:ext cx="4319999" cy="256303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4051496"/>
            <a:ext cx="4320000" cy="28065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320000" y="4051496"/>
            <a:ext cx="4320000" cy="28065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8640000" y="1470501"/>
            <a:ext cx="3552000" cy="538750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59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73EA79FF-432E-403D-BB6E-A2B4776CDD9B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9505A3-2FE6-4211-A7FE-BE3B0F992EDF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642968" y="1428746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333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423999" y="1428746"/>
            <a:ext cx="9192267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642968" y="3121608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333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423998" y="3121608"/>
            <a:ext cx="9192267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642968" y="481447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424000" y="4814471"/>
            <a:ext cx="9192267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82FAABE-55DB-4CD3-BE26-774ED4AFCBA9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7654B294-19E2-4F14-A0CE-5D2F77C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CC016A17-C1A8-4C90-A5DC-600437C4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3070846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2A49F4F-7709-437E-9499-908F0B3D7D48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31F73F8-E1E0-4BB6-A731-C72F0112D494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35000" y="1428746"/>
            <a:ext cx="19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858814" y="1428746"/>
            <a:ext cx="8757453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635000" y="3128855"/>
            <a:ext cx="19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858814" y="3123812"/>
            <a:ext cx="8757453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635000" y="4840788"/>
            <a:ext cx="19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858814" y="4840788"/>
            <a:ext cx="8757453" cy="1440000"/>
          </a:xfrm>
        </p:spPr>
        <p:txBody>
          <a:bodyPr anchor="ctr"/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6A945E-340C-4A59-8D90-9168839B4683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4E0DA9A4-D254-4B7A-9E07-E4DE2057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7AB829AB-171D-43B4-A419-70A7031B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343236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39FE4AE3-8342-42D4-91B8-DD905C42DE2F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4BE1B87-0668-4F13-AD4A-D0F4E86AFD29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92812" y="2712174"/>
            <a:ext cx="3752052" cy="3501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008837" y="1623676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419149" y="3764488"/>
            <a:ext cx="3120387" cy="3024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19149" y="4226730"/>
            <a:ext cx="3120387" cy="1507740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4455" y="2712174"/>
            <a:ext cx="3752052" cy="3501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7570480" y="1623676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971484" y="3764488"/>
            <a:ext cx="3120387" cy="3024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971484" y="4226730"/>
            <a:ext cx="3120387" cy="1507740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59AC47-7A4F-49F8-B9DC-DE905D7DEDEC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B2C3272-1FFC-4B98-8079-83C04162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466868E0-030D-4FCC-8EB1-2F83F6E3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1067310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6D57CB6D-E38F-4D99-BBC7-9870D1E69347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DE89D9C-A830-4A60-8A05-442A3592B471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61" y="2778942"/>
            <a:ext cx="3360000" cy="3501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53661" y="1716948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960000" y="3857760"/>
            <a:ext cx="2880000" cy="3024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60000" y="4320002"/>
            <a:ext cx="2880000" cy="1507740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47127" y="2778942"/>
            <a:ext cx="3360000" cy="3501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167127" y="1716948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768812" y="3857760"/>
            <a:ext cx="2880000" cy="3024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768812" y="4320002"/>
            <a:ext cx="2880000" cy="1507740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0592" y="2778940"/>
            <a:ext cx="3360000" cy="3501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8980592" y="1716948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577624" y="3857760"/>
            <a:ext cx="2880000" cy="3024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577624" y="4320002"/>
            <a:ext cx="2880000" cy="1507740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76543E6-1AEA-4968-8D8D-A6118DC9A0E1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0141E64A-EABA-4265-AF92-28A87093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ußzeilenplatzhalter 5">
            <a:extLst>
              <a:ext uri="{FF2B5EF4-FFF2-40B4-BE49-F238E27FC236}">
                <a16:creationId xmlns:a16="http://schemas.microsoft.com/office/drawing/2014/main" id="{4922657F-D572-43F1-B750-19327BE9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294090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1214118" y="774451"/>
            <a:ext cx="2171295" cy="22446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516887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4029" y="599281"/>
            <a:ext cx="5520000" cy="552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3733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1030" y="3951514"/>
            <a:ext cx="4016828" cy="7402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64013" y="4794480"/>
            <a:ext cx="1699200" cy="16992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FA95F8-4C38-47AD-B78D-922128FF9B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1F45CE-77AB-42E5-9FEE-A248E037CC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22301" y="6501601"/>
            <a:ext cx="8084668" cy="164148"/>
          </a:xfrm>
          <a:prstGeom prst="rect">
            <a:avLst/>
          </a:prstGeom>
        </p:spPr>
        <p:txBody>
          <a:bodyPr/>
          <a:lstStyle/>
          <a:p>
            <a:r>
              <a:rPr lang="de-DE"/>
              <a:t>Emotion Analysis | Corpus Creation    Felix Bühler | Max Wegge | Carlotta Quensel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C077CA-E2B0-4D08-9AC5-928BCCA05B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401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009F5C45-1641-4AA5-ABB8-83F7ADC59E48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D9A1708-A593-4824-89A9-4B6FFA34E432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305" y="2778942"/>
            <a:ext cx="2708668" cy="3501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10237" y="1716948"/>
            <a:ext cx="1732800" cy="1732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93308" y="3671197"/>
            <a:ext cx="2166659" cy="489331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93308" y="4385165"/>
            <a:ext cx="2166659" cy="1724087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8840" y="2778942"/>
            <a:ext cx="2688000" cy="3501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3886440" y="1716948"/>
            <a:ext cx="1732800" cy="1732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669511" y="3671197"/>
            <a:ext cx="2166659" cy="489331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669511" y="4385165"/>
            <a:ext cx="2166659" cy="1724087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4708" y="2778942"/>
            <a:ext cx="2688000" cy="3501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652308" y="1716948"/>
            <a:ext cx="1732800" cy="1732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5379" y="3671197"/>
            <a:ext cx="2166659" cy="489331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5379" y="4385165"/>
            <a:ext cx="2166659" cy="1724087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0576" y="2778942"/>
            <a:ext cx="2688000" cy="3501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72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418176" y="1716948"/>
            <a:ext cx="1732800" cy="1732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201247" y="3671197"/>
            <a:ext cx="2166659" cy="489331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01247" y="4385165"/>
            <a:ext cx="2166659" cy="1724087"/>
          </a:xfrm>
        </p:spPr>
        <p:txBody>
          <a:bodyPr/>
          <a:lstStyle>
            <a:lvl1pPr marL="0" indent="0">
              <a:spcBef>
                <a:spcPts val="1600"/>
              </a:spcBef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00F38B9-B17E-421C-8180-2F74CCC37992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0" name="Foliennummernplatzhalter 5">
            <a:extLst>
              <a:ext uri="{FF2B5EF4-FFF2-40B4-BE49-F238E27FC236}">
                <a16:creationId xmlns:a16="http://schemas.microsoft.com/office/drawing/2014/main" id="{62D8C288-03E2-4565-AA5D-9EB4EA9A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5">
            <a:extLst>
              <a:ext uri="{FF2B5EF4-FFF2-40B4-BE49-F238E27FC236}">
                <a16:creationId xmlns:a16="http://schemas.microsoft.com/office/drawing/2014/main" id="{39A11194-FEC9-40D7-ABF5-29C9D18D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2260067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FEA1AC7-974E-4FC2-9DFB-C349AB7C5544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04CE999-AB95-4589-AEA5-E8FD3350A003}"/>
              </a:ext>
            </a:extLst>
          </p:cNvPr>
          <p:cNvSpPr/>
          <p:nvPr userDrawn="1"/>
        </p:nvSpPr>
        <p:spPr>
          <a:xfrm>
            <a:off x="-647036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FB9A4-A971-4286-8BA2-83E809EC7A39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5A4B01DD-4639-417E-B971-D0C3B895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A409A22-A14F-4B7D-BF39-93954B9E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86628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36407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D13158-2335-44BD-9F31-A41E3EBB7F75}"/>
              </a:ext>
            </a:extLst>
          </p:cNvPr>
          <p:cNvSpPr/>
          <p:nvPr userDrawn="1"/>
        </p:nvSpPr>
        <p:spPr>
          <a:xfrm>
            <a:off x="0" y="654469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6C637E26-3F2A-4031-A152-85646287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1D48F7A2-7D51-4B33-944F-393CC09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86628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2451858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1214118" y="774451"/>
            <a:ext cx="2171295" cy="224468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28000" y="1814400"/>
            <a:ext cx="28800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67"/>
              </a:spcBef>
              <a:spcAft>
                <a:spcPts val="0"/>
              </a:spcAft>
              <a:tabLst>
                <a:tab pos="721758" algn="l"/>
              </a:tabLst>
            </a:pPr>
            <a:r>
              <a:rPr lang="de-DE" sz="2667" b="1" dirty="0" err="1">
                <a:solidFill>
                  <a:schemeClr val="tx1"/>
                </a:solidFill>
              </a:rPr>
              <a:t>Thank</a:t>
            </a:r>
            <a:r>
              <a:rPr lang="de-DE" sz="2667" b="1" dirty="0">
                <a:solidFill>
                  <a:schemeClr val="tx1"/>
                </a:solidFill>
              </a:rPr>
              <a:t> </a:t>
            </a:r>
            <a:r>
              <a:rPr lang="de-DE" sz="2667" b="1" dirty="0" err="1">
                <a:solidFill>
                  <a:schemeClr val="tx1"/>
                </a:solidFill>
              </a:rPr>
              <a:t>you</a:t>
            </a:r>
            <a:r>
              <a:rPr lang="de-DE" sz="2667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200" y="2548800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99200" y="2790720"/>
            <a:ext cx="4386739" cy="2592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99200" y="3429000"/>
            <a:ext cx="723528" cy="288643"/>
          </a:xfrm>
        </p:spPr>
        <p:txBody>
          <a:bodyPr/>
          <a:lstStyle>
            <a:lvl1pPr>
              <a:buFontTx/>
              <a:buNone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2729" y="3429000"/>
            <a:ext cx="3663212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9201" y="3737491"/>
            <a:ext cx="2327908" cy="327715"/>
          </a:xfrm>
        </p:spPr>
        <p:txBody>
          <a:bodyPr wrap="none"/>
          <a:lstStyle>
            <a:lvl1pPr marL="0" indent="0">
              <a:buNone/>
              <a:tabLst>
                <a:tab pos="717533" algn="l"/>
              </a:tabLst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649" y="3737491"/>
            <a:ext cx="865689" cy="3277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201" y="4085054"/>
            <a:ext cx="486408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5612" y="4085054"/>
            <a:ext cx="2451097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9200" y="4677646"/>
            <a:ext cx="3333349" cy="291588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99200" y="4996239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9200" y="5311244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45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" y="459372"/>
            <a:ext cx="2848095" cy="57599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1219201" y="875213"/>
            <a:ext cx="2171295" cy="224468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28000" y="1814400"/>
            <a:ext cx="28800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67"/>
              </a:spcBef>
              <a:spcAft>
                <a:spcPts val="0"/>
              </a:spcAft>
              <a:tabLst>
                <a:tab pos="721758" algn="l"/>
              </a:tabLst>
            </a:pPr>
            <a:r>
              <a:rPr lang="de-DE" sz="2667" b="1" dirty="0" err="1">
                <a:solidFill>
                  <a:schemeClr val="bg1"/>
                </a:solidFill>
              </a:rPr>
              <a:t>Thank</a:t>
            </a:r>
            <a:r>
              <a:rPr lang="de-DE" sz="2667" b="1" dirty="0">
                <a:solidFill>
                  <a:schemeClr val="bg1"/>
                </a:solidFill>
              </a:rPr>
              <a:t> </a:t>
            </a:r>
            <a:r>
              <a:rPr lang="de-DE" sz="2667" b="1" dirty="0" err="1">
                <a:solidFill>
                  <a:schemeClr val="bg1"/>
                </a:solidFill>
              </a:rPr>
              <a:t>you</a:t>
            </a:r>
            <a:r>
              <a:rPr lang="de-DE" sz="2667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200" y="2548800"/>
            <a:ext cx="1920000" cy="192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99200" y="2790720"/>
            <a:ext cx="4386739" cy="2592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99200" y="3429000"/>
            <a:ext cx="723528" cy="288643"/>
          </a:xfrm>
        </p:spPr>
        <p:txBody>
          <a:bodyPr/>
          <a:lstStyle>
            <a:lvl1pPr>
              <a:buFontTx/>
              <a:buNone/>
              <a:defRPr lang="de-DE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2729" y="3429000"/>
            <a:ext cx="3663212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99201" y="3737492"/>
            <a:ext cx="2327908" cy="327715"/>
          </a:xfrm>
        </p:spPr>
        <p:txBody>
          <a:bodyPr/>
          <a:lstStyle>
            <a:lvl1pPr marL="0" indent="0" defTabSz="719649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649" y="3737492"/>
            <a:ext cx="865689" cy="3277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201" y="4085054"/>
            <a:ext cx="486408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5612" y="4085054"/>
            <a:ext cx="2451097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9200" y="4677646"/>
            <a:ext cx="3333349" cy="291588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99200" y="4996239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9200" y="5311244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000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28000" y="1814400"/>
            <a:ext cx="28800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67"/>
              </a:spcBef>
              <a:spcAft>
                <a:spcPts val="0"/>
              </a:spcAft>
              <a:tabLst>
                <a:tab pos="721758" algn="l"/>
              </a:tabLst>
            </a:pPr>
            <a:r>
              <a:rPr lang="de-DE" sz="2667" b="1" dirty="0" err="1">
                <a:solidFill>
                  <a:schemeClr val="tx1"/>
                </a:solidFill>
              </a:rPr>
              <a:t>Thank</a:t>
            </a:r>
            <a:r>
              <a:rPr lang="de-DE" sz="2667" b="1" dirty="0">
                <a:solidFill>
                  <a:schemeClr val="tx1"/>
                </a:solidFill>
              </a:rPr>
              <a:t> </a:t>
            </a:r>
            <a:r>
              <a:rPr lang="de-DE" sz="2667" b="1" dirty="0" err="1">
                <a:solidFill>
                  <a:schemeClr val="tx1"/>
                </a:solidFill>
              </a:rPr>
              <a:t>you</a:t>
            </a:r>
            <a:r>
              <a:rPr lang="de-DE" sz="2667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200" y="2548800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99200" y="2790720"/>
            <a:ext cx="4386739" cy="2592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99200" y="3429000"/>
            <a:ext cx="723528" cy="288643"/>
          </a:xfrm>
        </p:spPr>
        <p:txBody>
          <a:bodyPr/>
          <a:lstStyle>
            <a:lvl1pPr>
              <a:buFontTx/>
              <a:buNone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2729" y="3429000"/>
            <a:ext cx="3663212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9201" y="3737491"/>
            <a:ext cx="2327908" cy="327715"/>
          </a:xfrm>
        </p:spPr>
        <p:txBody>
          <a:bodyPr wrap="none"/>
          <a:lstStyle>
            <a:lvl1pPr marL="0" indent="0" defTabSz="717533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649" y="3737492"/>
            <a:ext cx="865689" cy="3277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201" y="4085054"/>
            <a:ext cx="486408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5612" y="4085054"/>
            <a:ext cx="2451097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9200" y="4677646"/>
            <a:ext cx="3333349" cy="291588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99200" y="4996239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9200" y="5311244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720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" y="459372"/>
            <a:ext cx="2848095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001" y="866101"/>
            <a:ext cx="4749217" cy="64456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28000" y="1814400"/>
            <a:ext cx="28800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67"/>
              </a:spcBef>
              <a:spcAft>
                <a:spcPts val="0"/>
              </a:spcAft>
              <a:tabLst>
                <a:tab pos="721758" algn="l"/>
              </a:tabLst>
            </a:pPr>
            <a:r>
              <a:rPr lang="de-DE" sz="2667" b="1" dirty="0" err="1">
                <a:solidFill>
                  <a:schemeClr val="bg1"/>
                </a:solidFill>
              </a:rPr>
              <a:t>Thank</a:t>
            </a:r>
            <a:r>
              <a:rPr lang="de-DE" sz="2667" b="1" dirty="0">
                <a:solidFill>
                  <a:schemeClr val="bg1"/>
                </a:solidFill>
              </a:rPr>
              <a:t> </a:t>
            </a:r>
            <a:r>
              <a:rPr lang="de-DE" sz="2667" b="1" dirty="0" err="1">
                <a:solidFill>
                  <a:schemeClr val="bg1"/>
                </a:solidFill>
              </a:rPr>
              <a:t>you</a:t>
            </a:r>
            <a:r>
              <a:rPr lang="de-DE" sz="2667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200" y="2548800"/>
            <a:ext cx="1920000" cy="192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99200" y="2790720"/>
            <a:ext cx="4386739" cy="2592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99200" y="3429000"/>
            <a:ext cx="723528" cy="288643"/>
          </a:xfrm>
        </p:spPr>
        <p:txBody>
          <a:bodyPr/>
          <a:lstStyle>
            <a:lvl1pPr>
              <a:buFontTx/>
              <a:buNone/>
              <a:defRPr lang="de-DE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2729" y="3429000"/>
            <a:ext cx="3663212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99201" y="3737492"/>
            <a:ext cx="2327908" cy="327715"/>
          </a:xfrm>
        </p:spPr>
        <p:txBody>
          <a:bodyPr/>
          <a:lstStyle>
            <a:lvl1pPr marL="0" indent="0" defTabSz="717533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649" y="3737492"/>
            <a:ext cx="865689" cy="3277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201" y="4085054"/>
            <a:ext cx="486408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5612" y="4085054"/>
            <a:ext cx="2451097" cy="317772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9200" y="4677646"/>
            <a:ext cx="3333349" cy="291588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761920" rtl="0" eaLnBrk="1" latinLnBrk="0" hangingPunct="1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721766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99200" y="4996239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9200" y="5311244"/>
            <a:ext cx="4386739" cy="288000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8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1214118" y="774451"/>
            <a:ext cx="2171295" cy="22446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516887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4029" y="599281"/>
            <a:ext cx="5520000" cy="552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3733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1030" y="3951514"/>
            <a:ext cx="4016828" cy="7402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64013" y="4794480"/>
            <a:ext cx="1699200" cy="16992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98555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516887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4029" y="599281"/>
            <a:ext cx="5520000" cy="552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3733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1030" y="3951514"/>
            <a:ext cx="4016828" cy="7402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399213" y="4612080"/>
            <a:ext cx="2064000" cy="2064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89422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" y="358611"/>
            <a:ext cx="2848095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44064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2012" y="651579"/>
            <a:ext cx="5217600" cy="52176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3333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78489" y="3842658"/>
            <a:ext cx="4016828" cy="7402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731507" y="6259680"/>
            <a:ext cx="1887880" cy="440640"/>
          </a:xfrm>
        </p:spPr>
        <p:txBody>
          <a:bodyPr/>
          <a:lstStyle>
            <a:lvl1pPr marL="0" indent="0">
              <a:buFontTx/>
              <a:buNone/>
              <a:defRPr sz="146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98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2BC63BD3-E76E-4A84-A053-C0674C51B506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38B306A-C308-4442-A47C-0B905B6F6084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22" y="1430976"/>
            <a:ext cx="10991849" cy="485486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1383C6-1CE5-4D78-9AE7-E1AD068F7A1D}"/>
              </a:ext>
            </a:extLst>
          </p:cNvPr>
          <p:cNvSpPr/>
          <p:nvPr userDrawn="1"/>
        </p:nvSpPr>
        <p:spPr>
          <a:xfrm>
            <a:off x="0" y="654469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FB5FBB7-6EE2-493E-9592-606A2FBA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7C93490B-4097-46E2-880C-2BFE3B3AD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38638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838D7C8-2F85-4FF7-944B-D48B4EC79EC5}"/>
              </a:ext>
            </a:extLst>
          </p:cNvPr>
          <p:cNvSpPr/>
          <p:nvPr userDrawn="1"/>
        </p:nvSpPr>
        <p:spPr>
          <a:xfrm>
            <a:off x="0" y="0"/>
            <a:ext cx="12192000" cy="1051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3AC11E0-0E5B-491D-A939-AF49C16978D4}"/>
              </a:ext>
            </a:extLst>
          </p:cNvPr>
          <p:cNvSpPr/>
          <p:nvPr userDrawn="1"/>
        </p:nvSpPr>
        <p:spPr>
          <a:xfrm>
            <a:off x="-597159" y="-1138335"/>
            <a:ext cx="7399175" cy="2523095"/>
          </a:xfrm>
          <a:custGeom>
            <a:avLst/>
            <a:gdLst>
              <a:gd name="connsiteX0" fmla="*/ 0 w 7399175"/>
              <a:gd name="connsiteY0" fmla="*/ 1261548 h 2523095"/>
              <a:gd name="connsiteX1" fmla="*/ 3699588 w 7399175"/>
              <a:gd name="connsiteY1" fmla="*/ 0 h 2523095"/>
              <a:gd name="connsiteX2" fmla="*/ 7399176 w 7399175"/>
              <a:gd name="connsiteY2" fmla="*/ 1261548 h 2523095"/>
              <a:gd name="connsiteX3" fmla="*/ 3699588 w 7399175"/>
              <a:gd name="connsiteY3" fmla="*/ 2523096 h 2523095"/>
              <a:gd name="connsiteX4" fmla="*/ 0 w 7399175"/>
              <a:gd name="connsiteY4" fmla="*/ 1261548 h 25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175" h="2523095" fill="none" extrusionOk="0">
                <a:moveTo>
                  <a:pt x="0" y="1261548"/>
                </a:moveTo>
                <a:cubicBezTo>
                  <a:pt x="-4435" y="490348"/>
                  <a:pt x="2046785" y="-181862"/>
                  <a:pt x="3699588" y="0"/>
                </a:cubicBezTo>
                <a:cubicBezTo>
                  <a:pt x="5678361" y="-20965"/>
                  <a:pt x="7301632" y="542338"/>
                  <a:pt x="7399176" y="1261548"/>
                </a:cubicBezTo>
                <a:cubicBezTo>
                  <a:pt x="7061947" y="1809832"/>
                  <a:pt x="5397617" y="2419020"/>
                  <a:pt x="3699588" y="2523096"/>
                </a:cubicBezTo>
                <a:cubicBezTo>
                  <a:pt x="1595773" y="2567705"/>
                  <a:pt x="-66274" y="2075413"/>
                  <a:pt x="0" y="1261548"/>
                </a:cubicBezTo>
                <a:close/>
              </a:path>
              <a:path w="7399175" h="2523095" stroke="0" extrusionOk="0">
                <a:moveTo>
                  <a:pt x="0" y="1261548"/>
                </a:moveTo>
                <a:cubicBezTo>
                  <a:pt x="-215930" y="710675"/>
                  <a:pt x="1907507" y="134633"/>
                  <a:pt x="3699588" y="0"/>
                </a:cubicBezTo>
                <a:cubicBezTo>
                  <a:pt x="5747088" y="36401"/>
                  <a:pt x="7296404" y="617845"/>
                  <a:pt x="7399176" y="1261548"/>
                </a:cubicBezTo>
                <a:cubicBezTo>
                  <a:pt x="7432986" y="1940796"/>
                  <a:pt x="5718260" y="2404577"/>
                  <a:pt x="3699588" y="2523096"/>
                </a:cubicBezTo>
                <a:cubicBezTo>
                  <a:pt x="1612151" y="2525781"/>
                  <a:pt x="-33188" y="1919126"/>
                  <a:pt x="0" y="126154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88811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68000"/>
            <a:ext cx="10992267" cy="369600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22" y="1428746"/>
            <a:ext cx="10991849" cy="48570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7629DA9-6315-49E9-8668-E92D0D92FBD5}"/>
              </a:ext>
            </a:extLst>
          </p:cNvPr>
          <p:cNvSpPr/>
          <p:nvPr userDrawn="1"/>
        </p:nvSpPr>
        <p:spPr>
          <a:xfrm>
            <a:off x="0" y="6546925"/>
            <a:ext cx="12192000" cy="313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942A012-9A70-4E8D-A4BC-371E7F47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916" y="6621535"/>
            <a:ext cx="297600" cy="1641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518C2F-5E54-4CF8-B37A-4631A050CED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F6CA1573-5B83-4929-B256-50CF2DE6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303" y="6590911"/>
            <a:ext cx="7100358" cy="2253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Team Lab NLP | </a:t>
            </a:r>
            <a:r>
              <a:rPr lang="de-DE" dirty="0" err="1"/>
              <a:t>Author</a:t>
            </a:r>
            <a:r>
              <a:rPr lang="de-DE" dirty="0"/>
              <a:t> Classification in Poetry		Katrin Schmidt – Carlotta Quensel</a:t>
            </a:r>
          </a:p>
        </p:txBody>
      </p:sp>
    </p:spTree>
    <p:extLst>
      <p:ext uri="{BB962C8B-B14F-4D97-AF65-F5344CB8AC3E}">
        <p14:creationId xmlns:p14="http://schemas.microsoft.com/office/powerpoint/2010/main" val="358979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6599" y="0"/>
            <a:ext cx="8724967" cy="4710853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23675" y="755794"/>
            <a:ext cx="5490813" cy="26591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</a:defRPr>
            </a:lvl1pPr>
            <a:lvl2pPr marL="4571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3675" y="1079999"/>
            <a:ext cx="5490813" cy="2471583"/>
          </a:xfrm>
          <a:prstGeom prst="rect">
            <a:avLst/>
          </a:prstGeom>
        </p:spPr>
        <p:txBody>
          <a:bodyPr anchor="t" anchorCtr="0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4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0405" y="2332803"/>
            <a:ext cx="4035639" cy="26591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1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403" y="2700000"/>
            <a:ext cx="7368775" cy="1080000"/>
          </a:xfrm>
          <a:prstGeom prst="rect">
            <a:avLst/>
          </a:prstGeom>
        </p:spPr>
        <p:txBody>
          <a:bodyPr anchor="t" anchorCtr="0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56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22303" y="432000"/>
            <a:ext cx="10993967" cy="3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422" y="1344000"/>
            <a:ext cx="10991849" cy="49418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39200" y="6501601"/>
            <a:ext cx="710400" cy="16414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1067" smtClean="0"/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8667" y="6501601"/>
            <a:ext cx="297600" cy="16414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54518C2F-5E54-4CF8-B37A-4631A050CE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44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l" defTabSz="91436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8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80468" indent="-245525" algn="l" defTabSz="914368" rtl="0" eaLnBrk="1" latinLnBrk="0" hangingPunct="1">
        <a:lnSpc>
          <a:spcPct val="120000"/>
        </a:lnSpc>
        <a:spcBef>
          <a:spcPts val="501"/>
        </a:spcBef>
        <a:buClr>
          <a:schemeClr val="tx1"/>
        </a:buClr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5409" indent="-234943" algn="l" defTabSz="914368" rtl="0" eaLnBrk="1" latinLnBrk="0" hangingPunct="1">
        <a:lnSpc>
          <a:spcPct val="120000"/>
        </a:lnSpc>
        <a:spcBef>
          <a:spcPts val="501"/>
        </a:spcBef>
        <a:buClr>
          <a:schemeClr val="tx1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960933" indent="-245525" algn="l" defTabSz="914368" rtl="0" eaLnBrk="1" latinLnBrk="0" hangingPunct="1">
        <a:lnSpc>
          <a:spcPct val="120000"/>
        </a:lnSpc>
        <a:spcBef>
          <a:spcPts val="501"/>
        </a:spcBef>
        <a:buClr>
          <a:schemeClr val="tx1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195875" indent="-234943" algn="l" defTabSz="914368" rtl="0" eaLnBrk="1" latinLnBrk="0" hangingPunct="1">
        <a:lnSpc>
          <a:spcPct val="120000"/>
        </a:lnSpc>
        <a:spcBef>
          <a:spcPts val="501"/>
        </a:spcBef>
        <a:buClr>
          <a:schemeClr val="tx1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2" indent="-228592" algn="l" defTabSz="91436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6" indent="-228592" algn="l" defTabSz="91436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0" indent="-228592" algn="l" defTabSz="91436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4" indent="-228592" algn="l" defTabSz="91436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8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2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6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0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3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8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3" algn="l" defTabSz="9143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>
          <p15:clr>
            <a:srgbClr val="F26B43"/>
          </p15:clr>
        </p15:guide>
        <p15:guide id="2" pos="295">
          <p15:clr>
            <a:srgbClr val="F26B43"/>
          </p15:clr>
        </p15:guide>
        <p15:guide id="3" orient="horz" pos="2967">
          <p15:clr>
            <a:srgbClr val="F26B43"/>
          </p15:clr>
        </p15:guide>
        <p15:guide id="4" pos="5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135100A-C912-484F-95F3-3CB2706AD2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Maschinelle Sprachverarbeitung</a:t>
            </a:r>
            <a:endParaRPr lang="en-GB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C394A4F9-B5CD-4D1A-ACD1-A89D3C5117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35056" r="-6128" b="6324"/>
          <a:stretch/>
        </p:blipFill>
        <p:spPr>
          <a:xfrm>
            <a:off x="0" y="1689100"/>
            <a:ext cx="8812213" cy="44069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131C18E-9C88-4867-A6ED-6D70AB34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489" y="814443"/>
            <a:ext cx="5947273" cy="5826102"/>
          </a:xfrm>
        </p:spPr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 Classification in Poetry</a:t>
            </a:r>
            <a:endParaRPr lang="en-GB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0951E65-640C-495F-ACB5-881281CAB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3711" y="4667411"/>
            <a:ext cx="4016828" cy="740229"/>
          </a:xfrm>
        </p:spPr>
        <p:txBody>
          <a:bodyPr/>
          <a:lstStyle/>
          <a:p>
            <a:r>
              <a:rPr lang="de-DE" dirty="0"/>
              <a:t>Katrin Schmidt &amp; Carlotta Quensel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0E5F94-689C-42F3-81C8-73E8D3B31BCF}"/>
              </a:ext>
            </a:extLst>
          </p:cNvPr>
          <p:cNvSpPr txBox="1"/>
          <p:nvPr/>
        </p:nvSpPr>
        <p:spPr>
          <a:xfrm>
            <a:off x="267855" y="6456218"/>
            <a:ext cx="6696363" cy="275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Team Lab NLP | SS2021 | 14-06-2021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950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EE31A-91AB-49FD-AC6A-B9612442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Results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0AB0FC-9646-4FE5-AF7D-9A1EB4DBDD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487C19-84C0-4653-BDF8-C7E606475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5AC79-56F5-42C6-B760-FAEFB028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8912F1-D610-4729-AEEE-9675D89A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53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EE31A-91AB-49FD-AC6A-B9612442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Next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0AB0FC-9646-4FE5-AF7D-9A1EB4DBDD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487C19-84C0-4653-BDF8-C7E606475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5AC79-56F5-42C6-B760-FAEFB028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8912F1-D610-4729-AEEE-9675D89A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63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97EA214-9839-4263-91CF-4625BF62D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08E3D3-A7AD-4294-AA40-CA4C7DA2C3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9220" y="2790720"/>
            <a:ext cx="4386739" cy="259200"/>
          </a:xfrm>
        </p:spPr>
        <p:txBody>
          <a:bodyPr/>
          <a:lstStyle/>
          <a:p>
            <a:r>
              <a:rPr lang="de-DE" dirty="0"/>
              <a:t>Carlotta Quensel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FD6426-7317-4706-B736-0D37EB992B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19219" y="3049920"/>
            <a:ext cx="3900435" cy="288000"/>
          </a:xfrm>
        </p:spPr>
        <p:txBody>
          <a:bodyPr/>
          <a:lstStyle/>
          <a:p>
            <a:r>
              <a:rPr lang="de-DE" dirty="0"/>
              <a:t>carlotta.quensel@ims.uni-stuttgart.de 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2073EF8-70E9-442E-A2B0-9FE5B05418A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99200" y="4677646"/>
            <a:ext cx="6219748" cy="288000"/>
          </a:xfrm>
        </p:spPr>
        <p:txBody>
          <a:bodyPr/>
          <a:lstStyle/>
          <a:p>
            <a:r>
              <a:rPr lang="en-GB" dirty="0"/>
              <a:t>source2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7490C48-77AA-4F0D-B6B9-1DC43C37E7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source3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19E8E7F-F1B8-4ABB-95CD-2933F38CD3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99199" y="4389646"/>
            <a:ext cx="5359583" cy="288000"/>
          </a:xfrm>
        </p:spPr>
        <p:txBody>
          <a:bodyPr/>
          <a:lstStyle/>
          <a:p>
            <a:r>
              <a:rPr lang="de-DE" dirty="0"/>
              <a:t>source1</a:t>
            </a:r>
            <a:endParaRPr lang="en-GB" i="1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9089140B-1560-4E8A-A637-FC56BFD23338}"/>
              </a:ext>
            </a:extLst>
          </p:cNvPr>
          <p:cNvSpPr txBox="1">
            <a:spLocks/>
          </p:cNvSpPr>
          <p:nvPr/>
        </p:nvSpPr>
        <p:spPr>
          <a:xfrm>
            <a:off x="2899199" y="5284239"/>
            <a:ext cx="4386739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6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468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5409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0933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5875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12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6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0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4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6816D5B-ACB6-4517-A10C-0204A42D225D}"/>
              </a:ext>
            </a:extLst>
          </p:cNvPr>
          <p:cNvSpPr txBox="1">
            <a:spLocks/>
          </p:cNvSpPr>
          <p:nvPr/>
        </p:nvSpPr>
        <p:spPr>
          <a:xfrm>
            <a:off x="2899199" y="5594004"/>
            <a:ext cx="5359583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6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468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5409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0933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5875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12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6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0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4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DD911A4-8AEF-4096-9178-FC995B4D7315}"/>
              </a:ext>
            </a:extLst>
          </p:cNvPr>
          <p:cNvSpPr txBox="1">
            <a:spLocks/>
          </p:cNvSpPr>
          <p:nvPr/>
        </p:nvSpPr>
        <p:spPr>
          <a:xfrm>
            <a:off x="2899199" y="2790719"/>
            <a:ext cx="3073584" cy="316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6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468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5409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0933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5875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12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6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0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4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Katrin Schmidt</a:t>
            </a:r>
            <a:endParaRPr lang="en-GB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F2FC0D54-4D68-4B00-BDFA-8B18DE87C546}"/>
              </a:ext>
            </a:extLst>
          </p:cNvPr>
          <p:cNvSpPr txBox="1">
            <a:spLocks/>
          </p:cNvSpPr>
          <p:nvPr/>
        </p:nvSpPr>
        <p:spPr>
          <a:xfrm>
            <a:off x="2899198" y="3049920"/>
            <a:ext cx="3073585" cy="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2" indent="-228592" algn="l" defTabSz="91436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468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409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33" indent="-245525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5875" indent="-234943" algn="l" defTabSz="914368" rtl="0" eaLnBrk="1" latinLnBrk="0" hangingPunct="1">
              <a:lnSpc>
                <a:spcPct val="120000"/>
              </a:lnSpc>
              <a:spcBef>
                <a:spcPts val="501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2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6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0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4" indent="-228592" algn="l" defTabSz="914368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katrin.schmidt@ims.uni-stuttgart.de </a:t>
            </a:r>
          </a:p>
        </p:txBody>
      </p:sp>
    </p:spTree>
    <p:extLst>
      <p:ext uri="{BB962C8B-B14F-4D97-AF65-F5344CB8AC3E}">
        <p14:creationId xmlns:p14="http://schemas.microsoft.com/office/powerpoint/2010/main" val="33624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F8EE8-2A39-4CDF-A116-618781E9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B2028C-EC60-4C2B-9099-1FF77224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Goal</a:t>
            </a:r>
            <a:endParaRPr lang="en-GB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0F5F6B-D0FF-4670-BF6A-441CCC79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>
                <a:latin typeface="+mj-lt"/>
              </a:rPr>
              <a:t>Stylometrics</a:t>
            </a:r>
            <a:r>
              <a:rPr lang="de-DE" sz="2000" dirty="0">
                <a:latin typeface="+mj-lt"/>
              </a:rPr>
              <a:t>: what </a:t>
            </a:r>
            <a:r>
              <a:rPr lang="de-DE" sz="2000" dirty="0" err="1">
                <a:latin typeface="+mj-lt"/>
              </a:rPr>
              <a:t>age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education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gender</a:t>
            </a:r>
            <a:r>
              <a:rPr lang="de-DE" sz="2000" dirty="0">
                <a:latin typeface="+mj-lt"/>
              </a:rPr>
              <a:t>, social </a:t>
            </a:r>
            <a:r>
              <a:rPr lang="de-DE" sz="2000" dirty="0" err="1">
                <a:latin typeface="+mj-lt"/>
              </a:rPr>
              <a:t>class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author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>
                <a:latin typeface="+mj-lt"/>
              </a:rPr>
              <a:t>Find </a:t>
            </a:r>
            <a:r>
              <a:rPr lang="de-DE" sz="2000" dirty="0" err="1">
                <a:latin typeface="+mj-lt"/>
              </a:rPr>
              <a:t>specific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values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one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author</a:t>
            </a:r>
            <a:endParaRPr lang="de-DE" sz="20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Author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prediction</a:t>
            </a:r>
            <a:r>
              <a:rPr lang="de-DE" sz="2000" dirty="0">
                <a:latin typeface="+mj-lt"/>
              </a:rPr>
              <a:t>: </a:t>
            </a:r>
            <a:r>
              <a:rPr lang="de-DE" sz="2000" dirty="0" err="1">
                <a:latin typeface="+mj-lt"/>
              </a:rPr>
              <a:t>classification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task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known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classes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 err="1">
                <a:latin typeface="+mj-lt"/>
              </a:rPr>
              <a:t>Which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my</a:t>
            </a:r>
            <a:r>
              <a:rPr lang="de-DE" sz="2000" dirty="0">
                <a:latin typeface="+mj-lt"/>
              </a:rPr>
              <a:t> 5 </a:t>
            </a:r>
            <a:r>
              <a:rPr lang="de-DE" sz="2000" dirty="0" err="1">
                <a:latin typeface="+mj-lt"/>
              </a:rPr>
              <a:t>authors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written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text</a:t>
            </a:r>
            <a:endParaRPr lang="de-DE" sz="2000" dirty="0">
              <a:latin typeface="+mj-lt"/>
            </a:endParaRPr>
          </a:p>
          <a:p>
            <a:pPr lvl="1"/>
            <a:endParaRPr lang="de-DE" sz="2000" dirty="0">
              <a:latin typeface="+mj-lt"/>
            </a:endParaRPr>
          </a:p>
          <a:p>
            <a:pPr lvl="1"/>
            <a:endParaRPr lang="de-DE" sz="20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Our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goal</a:t>
            </a:r>
            <a:r>
              <a:rPr lang="de-DE" sz="2000" dirty="0">
                <a:latin typeface="+mj-lt"/>
              </a:rPr>
              <a:t>: find a </a:t>
            </a:r>
            <a:r>
              <a:rPr lang="de-DE" sz="2000" dirty="0" err="1">
                <a:latin typeface="+mj-lt"/>
              </a:rPr>
              <a:t>method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which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works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well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poetry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>
                <a:latin typeface="+mj-lt"/>
              </a:rPr>
              <a:t>Style </a:t>
            </a:r>
            <a:r>
              <a:rPr lang="de-DE" sz="2000" dirty="0" err="1">
                <a:latin typeface="+mj-lt"/>
              </a:rPr>
              <a:t>choices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might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reflect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medium </a:t>
            </a:r>
            <a:r>
              <a:rPr lang="de-DE" sz="2000" dirty="0" err="1">
                <a:latin typeface="+mj-lt"/>
              </a:rPr>
              <a:t>more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author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>
                <a:latin typeface="+mj-lt"/>
              </a:rPr>
              <a:t>Choice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data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limited</a:t>
            </a:r>
          </a:p>
          <a:p>
            <a:endParaRPr lang="en-GB" sz="2000" dirty="0"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C253A5-E14F-434F-9D17-EB9BCB89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CB8639-06F9-4741-AE13-F2FB747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93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F8EE8-2A39-4CDF-A116-618781E9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B2028C-EC60-4C2B-9099-1FF77224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</a:t>
            </a:r>
            <a:endParaRPr lang="en-GB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0F5F6B-D0FF-4670-BF6A-441CCC79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>
                <a:latin typeface="+mj-lt"/>
              </a:rPr>
              <a:t>Data: Poetry </a:t>
            </a:r>
            <a:r>
              <a:rPr lang="de-DE" sz="2000" dirty="0" err="1">
                <a:latin typeface="+mj-lt"/>
              </a:rPr>
              <a:t>Foundation</a:t>
            </a:r>
            <a:endParaRPr lang="de-DE" sz="2000" dirty="0">
              <a:latin typeface="+mj-lt"/>
            </a:endParaRPr>
          </a:p>
          <a:p>
            <a:pPr marL="0" indent="0">
              <a:buNone/>
            </a:pPr>
            <a:endParaRPr lang="en-GB" sz="2000" dirty="0"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C253A5-E14F-434F-9D17-EB9BCB89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CB8639-06F9-4741-AE13-F2FB747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  <p:pic>
        <p:nvPicPr>
          <p:cNvPr id="7" name="In Spain by Sir Thomas Wyatt _ Poetry Foundation - Google Chrome 2021-06-04 11-52-15">
            <a:hlinkClick r:id="" action="ppaction://media"/>
            <a:extLst>
              <a:ext uri="{FF2B5EF4-FFF2-40B4-BE49-F238E27FC236}">
                <a16:creationId xmlns:a16="http://schemas.microsoft.com/office/drawing/2014/main" id="{A5EDB7E4-54E3-43E5-9F0B-6F7656A68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03" y="1936864"/>
            <a:ext cx="7067666" cy="39901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1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F8EE8-2A39-4CDF-A116-618781E9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B2028C-EC60-4C2B-9099-1FF77224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</a:t>
            </a:r>
            <a:endParaRPr lang="en-GB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0F5F6B-D0FF-4670-BF6A-441CCC79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>
                <a:latin typeface="+mj-lt"/>
              </a:rPr>
              <a:t>Data: Poetry </a:t>
            </a:r>
            <a:r>
              <a:rPr lang="de-DE" sz="2000" dirty="0" err="1">
                <a:latin typeface="+mj-lt"/>
              </a:rPr>
              <a:t>Foundation</a:t>
            </a:r>
            <a:endParaRPr lang="de-DE" sz="2000" dirty="0">
              <a:latin typeface="+mj-lt"/>
            </a:endParaRPr>
          </a:p>
          <a:p>
            <a:pPr marL="0" indent="0">
              <a:buNone/>
            </a:pPr>
            <a:endParaRPr lang="en-GB" sz="2000" dirty="0"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C253A5-E14F-434F-9D17-EB9BCB89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CB8639-06F9-4741-AE13-F2FB747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AC2196-1E56-4587-8E49-84B2AE31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9" y="1876518"/>
            <a:ext cx="7026249" cy="18746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46C75D8-0D83-46E4-B299-26A1C2FC1912}"/>
              </a:ext>
            </a:extLst>
          </p:cNvPr>
          <p:cNvCxnSpPr>
            <a:stCxn id="9" idx="2"/>
          </p:cNvCxnSpPr>
          <p:nvPr/>
        </p:nvCxnSpPr>
        <p:spPr>
          <a:xfrm flipH="1">
            <a:off x="4088853" y="3751200"/>
            <a:ext cx="1" cy="471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6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49E24-7A9D-47B2-A263-C1CC5FE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Outline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7FC03-7E16-465A-AD46-C65DC3090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3F0CCD-E58F-4E53-A61C-D7F519E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22" y="1473600"/>
            <a:ext cx="10991849" cy="4812245"/>
          </a:xfrm>
        </p:spPr>
        <p:txBody>
          <a:bodyPr/>
          <a:lstStyle/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de-DE" dirty="0"/>
              <a:t>Task </a:t>
            </a:r>
            <a:r>
              <a:rPr lang="de-DE" dirty="0" err="1"/>
              <a:t>description</a:t>
            </a:r>
            <a:endParaRPr lang="de-DE" dirty="0"/>
          </a:p>
          <a:p>
            <a:pPr marL="709076" lvl="1" indent="-457200">
              <a:buClr>
                <a:schemeClr val="accent2"/>
              </a:buClr>
              <a:buSzPct val="100000"/>
            </a:pPr>
            <a:r>
              <a:rPr lang="en-GB" dirty="0"/>
              <a:t>Goal</a:t>
            </a:r>
          </a:p>
          <a:p>
            <a:pPr marL="709076" lvl="1" indent="-457200">
              <a:buClr>
                <a:schemeClr val="accent2"/>
              </a:buClr>
              <a:buSzPct val="100000"/>
            </a:pPr>
            <a:r>
              <a:rPr lang="en-GB" dirty="0"/>
              <a:t>Data and </a:t>
            </a:r>
            <a:r>
              <a:rPr lang="en-GB" dirty="0" err="1"/>
              <a:t>preprocessing</a:t>
            </a:r>
            <a:endParaRPr lang="en-GB" dirty="0"/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GB" dirty="0"/>
              <a:t>Baseline model (Approach/Method/Architecture?)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GB" dirty="0"/>
              <a:t>Next steps: advanced method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EF89A-7CA8-4797-B6AA-902EC78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B7B29-C378-48C3-934B-489353BD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63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49E24-7A9D-47B2-A263-C1CC5FE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1. Task </a:t>
            </a:r>
            <a:r>
              <a:rPr lang="de-DE" b="0" dirty="0" err="1">
                <a:latin typeface="+mn-lt"/>
              </a:rPr>
              <a:t>description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7FC03-7E16-465A-AD46-C65DC3090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Goal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3F0CCD-E58F-4E53-A61C-D7F519E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22" y="1473600"/>
            <a:ext cx="10991849" cy="4812245"/>
          </a:xfrm>
        </p:spPr>
        <p:txBody>
          <a:bodyPr/>
          <a:lstStyle/>
          <a:p>
            <a:r>
              <a:rPr lang="en-GB" dirty="0"/>
              <a:t>Develop a classifier to identify the author given a document</a:t>
            </a:r>
          </a:p>
          <a:p>
            <a:r>
              <a:rPr lang="en-GB" dirty="0"/>
              <a:t>Program should be able to assign a document an author from its set</a:t>
            </a:r>
          </a:p>
          <a:p>
            <a:pPr lvl="1"/>
            <a:r>
              <a:rPr lang="en-GB" dirty="0"/>
              <a:t>based on training data</a:t>
            </a:r>
          </a:p>
          <a:p>
            <a:pPr lvl="1"/>
            <a:r>
              <a:rPr lang="en-GB" dirty="0"/>
              <a:t>authors have been already seen (no zero shot learning)</a:t>
            </a:r>
          </a:p>
          <a:p>
            <a:pPr marL="234943" lvl="1" indent="0">
              <a:buNone/>
            </a:pPr>
            <a:endParaRPr lang="en-GB" dirty="0"/>
          </a:p>
          <a:p>
            <a:r>
              <a:rPr lang="en-GB" dirty="0"/>
              <a:t>How does the composition of a poem represent the author?</a:t>
            </a:r>
          </a:p>
          <a:p>
            <a:pPr lvl="1"/>
            <a:r>
              <a:rPr lang="en-GB" dirty="0"/>
              <a:t>Used words (word vectors)</a:t>
            </a:r>
          </a:p>
          <a:p>
            <a:pPr lvl="1"/>
            <a:r>
              <a:rPr lang="en-GB" dirty="0"/>
              <a:t>Length (number of verses, stanzas)</a:t>
            </a:r>
          </a:p>
          <a:p>
            <a:pPr lvl="1"/>
            <a:r>
              <a:rPr lang="en-GB" dirty="0"/>
              <a:t>Literary devices (rhyming, metre, anaphora)</a:t>
            </a:r>
          </a:p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EF89A-7CA8-4797-B6AA-902EC78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B7B29-C378-48C3-934B-489353BD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77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49E24-7A9D-47B2-A263-C1CC5FE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1. Task </a:t>
            </a:r>
            <a:r>
              <a:rPr lang="de-DE" b="0" dirty="0" err="1">
                <a:latin typeface="+mn-lt"/>
              </a:rPr>
              <a:t>description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7FC03-7E16-465A-AD46-C65DC3090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and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3F0CCD-E58F-4E53-A61C-D7F519E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22" y="1473600"/>
            <a:ext cx="10991849" cy="4812245"/>
          </a:xfrm>
        </p:spPr>
        <p:txBody>
          <a:bodyPr/>
          <a:lstStyle/>
          <a:p>
            <a:r>
              <a:rPr lang="en-GB" dirty="0"/>
              <a:t>Data sourced from the </a:t>
            </a:r>
            <a:r>
              <a:rPr lang="en-GB" i="1" dirty="0"/>
              <a:t>Poetry Foundation</a:t>
            </a:r>
            <a:r>
              <a:rPr lang="en-GB" dirty="0"/>
              <a:t> (founded in 2003), </a:t>
            </a:r>
            <a:br>
              <a:rPr lang="en-GB" dirty="0"/>
            </a:br>
            <a:r>
              <a:rPr lang="en-GB" dirty="0"/>
              <a:t>downloaded as finished dataset (csv file) from kaggle.com</a:t>
            </a:r>
          </a:p>
          <a:p>
            <a:r>
              <a:rPr lang="en-GB" dirty="0"/>
              <a:t>Data statistics: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Most prolific authors </a:t>
            </a:r>
            <a:r>
              <a:rPr lang="en-GB" dirty="0">
                <a:sym typeface="Wingdings" panose="05000000000000000000" pitchFamily="2" charset="2"/>
              </a:rPr>
              <a:t> more datapoints per author</a:t>
            </a:r>
            <a:endParaRPr lang="en-GB" dirty="0"/>
          </a:p>
          <a:p>
            <a:pPr lvl="1"/>
            <a:r>
              <a:rPr lang="en-GB" dirty="0"/>
              <a:t>39 authors = 39 labels, lower computational power than with 800 labels</a:t>
            </a:r>
          </a:p>
          <a:p>
            <a:pPr lvl="1"/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EF89A-7CA8-4797-B6AA-902EC78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B7B29-C378-48C3-934B-489353BD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3B19D25C-0B42-45F0-8BCC-E3AE171B4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734940"/>
                  </p:ext>
                </p:extLst>
              </p:nvPr>
            </p:nvGraphicFramePr>
            <p:xfrm>
              <a:off x="1392225" y="2753785"/>
              <a:ext cx="4306047" cy="148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199341">
                      <a:extLst>
                        <a:ext uri="{9D8B030D-6E8A-4147-A177-3AD203B41FA5}">
                          <a16:colId xmlns:a16="http://schemas.microsoft.com/office/drawing/2014/main" val="3903601129"/>
                        </a:ext>
                      </a:extLst>
                    </a:gridCol>
                    <a:gridCol w="1093694">
                      <a:extLst>
                        <a:ext uri="{9D8B030D-6E8A-4147-A177-3AD203B41FA5}">
                          <a16:colId xmlns:a16="http://schemas.microsoft.com/office/drawing/2014/main" val="2835747656"/>
                        </a:ext>
                      </a:extLst>
                    </a:gridCol>
                    <a:gridCol w="1013012">
                      <a:extLst>
                        <a:ext uri="{9D8B030D-6E8A-4147-A177-3AD203B41FA5}">
                          <a16:colId xmlns:a16="http://schemas.microsoft.com/office/drawing/2014/main" val="3887916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#authors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#poems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08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Total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3309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15567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002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Authors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de-DE" dirty="0"/>
                            <a:t> 5 </a:t>
                          </a:r>
                          <a:r>
                            <a:rPr lang="de-DE" dirty="0" err="1"/>
                            <a:t>poems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852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10580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6885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Authors </a:t>
                          </a:r>
                          <a14:m>
                            <m:oMath xmlns:m="http://schemas.openxmlformats.org/officeDocument/2006/math"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de-DE" dirty="0"/>
                            <a:t> 30 </a:t>
                          </a:r>
                          <a:r>
                            <a:rPr lang="de-DE" dirty="0" err="1"/>
                            <a:t>poems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1269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65932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9">
                <a:extLst>
                  <a:ext uri="{FF2B5EF4-FFF2-40B4-BE49-F238E27FC236}">
                    <a16:creationId xmlns:a16="http://schemas.microsoft.com/office/drawing/2014/main" id="{3B19D25C-0B42-45F0-8BCC-E3AE171B4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734940"/>
                  </p:ext>
                </p:extLst>
              </p:nvPr>
            </p:nvGraphicFramePr>
            <p:xfrm>
              <a:off x="1392225" y="2753785"/>
              <a:ext cx="4306047" cy="148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199341">
                      <a:extLst>
                        <a:ext uri="{9D8B030D-6E8A-4147-A177-3AD203B41FA5}">
                          <a16:colId xmlns:a16="http://schemas.microsoft.com/office/drawing/2014/main" val="3903601129"/>
                        </a:ext>
                      </a:extLst>
                    </a:gridCol>
                    <a:gridCol w="1093694">
                      <a:extLst>
                        <a:ext uri="{9D8B030D-6E8A-4147-A177-3AD203B41FA5}">
                          <a16:colId xmlns:a16="http://schemas.microsoft.com/office/drawing/2014/main" val="2835747656"/>
                        </a:ext>
                      </a:extLst>
                    </a:gridCol>
                    <a:gridCol w="1013012">
                      <a:extLst>
                        <a:ext uri="{9D8B030D-6E8A-4147-A177-3AD203B41FA5}">
                          <a16:colId xmlns:a16="http://schemas.microsoft.com/office/drawing/2014/main" val="3887916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#authors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#poems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08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Total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3309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15567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002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9836" r="-96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852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10580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6885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9836" r="-96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1269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65932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5C5C624E-D294-4662-B0F6-C20DA9516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074" y="2319785"/>
            <a:ext cx="4306047" cy="29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49E24-7A9D-47B2-A263-C1CC5FE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2. Baseline </a:t>
            </a:r>
            <a:r>
              <a:rPr lang="de-DE" b="0" dirty="0" err="1">
                <a:latin typeface="+mn-lt"/>
              </a:rPr>
              <a:t>model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7FC03-7E16-465A-AD46-C65DC3090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Maximum </a:t>
            </a:r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C13F0CCD-E58F-4E53-A61C-D7F519E05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Maximum Entropy Classifier vs. Naive Bayes?</a:t>
                </a:r>
              </a:p>
              <a:p>
                <a:pPr lvl="1"/>
                <a:r>
                  <a:rPr lang="en-GB" dirty="0"/>
                  <a:t>give each feature a weight to represent the importance of the feature</a:t>
                </a:r>
              </a:p>
              <a:p>
                <a:pPr lvl="1"/>
                <a:r>
                  <a:rPr lang="en-GB" dirty="0"/>
                  <a:t>p</a:t>
                </a:r>
                <a14:m>
                  <m:oMath xmlns:m="http://schemas.openxmlformats.org/officeDocument/2006/math"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(y | 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de-DE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de-DE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 </m:t>
                            </m:r>
                          </m:sup>
                        </m:sSup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DE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GB" dirty="0"/>
                  <a:t>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𝑠𝑐𝑜𝑟𝑒𝑠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What is a feature?</a:t>
                </a:r>
              </a:p>
              <a:p>
                <a:pPr lvl="1"/>
                <a:r>
                  <a:rPr lang="en-GB" dirty="0"/>
                  <a:t>document property paired with a label</a:t>
                </a:r>
              </a:p>
              <a:p>
                <a:pPr lvl="1"/>
                <a:r>
                  <a:rPr lang="en-GB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e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Shakespeare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thou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m:rPr>
                                <m:nor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Training by stochastic gradient descent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C13F0CCD-E58F-4E53-A61C-D7F519E05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6" t="-740" b="-2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EF89A-7CA8-4797-B6AA-902EC78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B7B29-C378-48C3-934B-489353BD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05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49E24-7A9D-47B2-A263-C1CC5FE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2. Baseline </a:t>
            </a:r>
            <a:r>
              <a:rPr lang="de-DE" b="0" dirty="0" err="1">
                <a:latin typeface="+mn-lt"/>
              </a:rPr>
              <a:t>model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7FC03-7E16-465A-AD46-C65DC3090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3F0CCD-E58F-4E53-A61C-D7F519E0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Documents as 0/1 word vectors built from the vocabulary of the training data</a:t>
            </a:r>
          </a:p>
          <a:p>
            <a:r>
              <a:rPr lang="en-GB" dirty="0"/>
              <a:t>Features have a label string and the index of a word as the document property</a:t>
            </a:r>
          </a:p>
          <a:p>
            <a:pPr lvl="1"/>
            <a:r>
              <a:rPr lang="en-GB" dirty="0"/>
              <a:t>Learned from the training data as pointwise mutual information</a:t>
            </a:r>
          </a:p>
          <a:p>
            <a:r>
              <a:rPr lang="en-GB" dirty="0"/>
              <a:t>Program:</a:t>
            </a:r>
          </a:p>
          <a:p>
            <a:pPr marL="709076" lvl="1" indent="-457200">
              <a:buFont typeface="+mj-lt"/>
              <a:buAutoNum type="arabicPeriod"/>
            </a:pPr>
            <a:r>
              <a:rPr lang="en-GB" dirty="0"/>
              <a:t>Learn 50 features for each label in the training data</a:t>
            </a:r>
          </a:p>
          <a:p>
            <a:pPr marL="709076" lvl="1" indent="-457200">
              <a:buFont typeface="+mj-lt"/>
              <a:buAutoNum type="arabicPeriod"/>
            </a:pPr>
            <a:r>
              <a:rPr lang="en-GB" dirty="0"/>
              <a:t>Assign a random weight to each feature</a:t>
            </a:r>
          </a:p>
          <a:p>
            <a:pPr marL="709076" lvl="1" indent="-457200">
              <a:buFont typeface="+mj-lt"/>
              <a:buAutoNum type="arabicPeriod"/>
            </a:pPr>
            <a:r>
              <a:rPr lang="en-GB" dirty="0"/>
              <a:t>Calculate the classifier’s accuracy with these weights</a:t>
            </a:r>
          </a:p>
          <a:p>
            <a:pPr marL="709076" lvl="1" indent="-457200">
              <a:buFont typeface="+mj-lt"/>
              <a:buAutoNum type="arabicPeriod"/>
            </a:pPr>
            <a:r>
              <a:rPr lang="en-GB" dirty="0"/>
              <a:t>Improve them through iterative optimization with stochastic gradient descent:</a:t>
            </a:r>
          </a:p>
          <a:p>
            <a:pPr lvl="2"/>
            <a:r>
              <a:rPr lang="en-GB" dirty="0"/>
              <a:t>calculate the </a:t>
            </a:r>
            <a:r>
              <a:rPr lang="en-GB" b="1" dirty="0"/>
              <a:t>derivative of the function F (conditional log likelihood)</a:t>
            </a:r>
          </a:p>
          <a:p>
            <a:pPr lvl="2"/>
            <a:r>
              <a:rPr lang="en-GB" dirty="0" err="1"/>
              <a:t>new_weight</a:t>
            </a:r>
            <a:r>
              <a:rPr lang="en-GB" dirty="0"/>
              <a:t> = </a:t>
            </a:r>
            <a:r>
              <a:rPr lang="en-GB" dirty="0" err="1"/>
              <a:t>old_weight</a:t>
            </a:r>
            <a:r>
              <a:rPr lang="en-GB" dirty="0"/>
              <a:t> - derivative </a:t>
            </a:r>
          </a:p>
          <a:p>
            <a:pPr marL="709076" lvl="1" indent="-457200">
              <a:buFont typeface="+mj-lt"/>
              <a:buAutoNum type="arabicPeriod"/>
            </a:pPr>
            <a:r>
              <a:rPr lang="en-GB" dirty="0"/>
              <a:t>Classify by computing the p(</a:t>
            </a:r>
            <a:r>
              <a:rPr lang="en-GB" dirty="0" err="1"/>
              <a:t>label|doc</a:t>
            </a:r>
            <a:r>
              <a:rPr lang="en-GB" dirty="0"/>
              <a:t>) and choosing the label with the highest probability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EF89A-7CA8-4797-B6AA-902EC78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8C2F-5E54-4CF8-B37A-4631A050CED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B7B29-C378-48C3-934B-489353BD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Lab NLP | Author Classification in Poetry		Katrin Schmidt – Carlotta Quensel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27880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wegge_3531576_assignment1</Template>
  <TotalTime>0</TotalTime>
  <Words>649</Words>
  <Application>Microsoft Office PowerPoint</Application>
  <PresentationFormat>Breitbild</PresentationFormat>
  <Paragraphs>115</Paragraphs>
  <Slides>12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Uni_Stuttgart</vt:lpstr>
      <vt:lpstr>Author Classification in Poetry</vt:lpstr>
      <vt:lpstr>Author classification</vt:lpstr>
      <vt:lpstr>Author classification</vt:lpstr>
      <vt:lpstr>Author classification</vt:lpstr>
      <vt:lpstr>Outline</vt:lpstr>
      <vt:lpstr>1. Task description</vt:lpstr>
      <vt:lpstr>1. Task description</vt:lpstr>
      <vt:lpstr>2. Baseline model</vt:lpstr>
      <vt:lpstr>2. Baseline model</vt:lpstr>
      <vt:lpstr>3. Results</vt:lpstr>
      <vt:lpstr>4. Next steps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Wegge</dc:creator>
  <cp:lastModifiedBy>Carlotta Quensel</cp:lastModifiedBy>
  <cp:revision>232</cp:revision>
  <dcterms:created xsi:type="dcterms:W3CDTF">2020-11-27T16:00:59Z</dcterms:created>
  <dcterms:modified xsi:type="dcterms:W3CDTF">2021-06-04T09:57:41Z</dcterms:modified>
</cp:coreProperties>
</file>